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-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83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78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31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060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3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4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56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6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92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52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115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644C5C0-D824-4E25-BFA3-A4251B689C0C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92E146C-1496-4B37-9409-BD95A8AB37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72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209FB-E86F-4401-A1B2-B8020BD53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1258" y="26634"/>
            <a:ext cx="7146524" cy="1328702"/>
          </a:xfrm>
        </p:spPr>
        <p:txBody>
          <a:bodyPr/>
          <a:lstStyle/>
          <a:p>
            <a:pPr algn="ctr"/>
            <a:r>
              <a:rPr lang="en-US" dirty="0"/>
              <a:t>It’s difficult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C4D82D-AC56-4957-A281-70E3E1CDA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2127" y="5797026"/>
            <a:ext cx="9711405" cy="1037095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The participants: </a:t>
            </a:r>
          </a:p>
          <a:p>
            <a:r>
              <a:rPr lang="en-US" dirty="0" err="1"/>
              <a:t>Makeeva</a:t>
            </a:r>
            <a:r>
              <a:rPr lang="en-US" dirty="0"/>
              <a:t> A., </a:t>
            </a:r>
            <a:r>
              <a:rPr lang="en-US" dirty="0" err="1"/>
              <a:t>Grechushkina</a:t>
            </a:r>
            <a:r>
              <a:rPr lang="ru-RU" dirty="0"/>
              <a:t> </a:t>
            </a:r>
            <a:r>
              <a:rPr lang="en-US" dirty="0"/>
              <a:t>M., </a:t>
            </a:r>
            <a:r>
              <a:rPr lang="en-US" dirty="0" err="1"/>
              <a:t>Kononenko</a:t>
            </a:r>
            <a:r>
              <a:rPr lang="ru-RU" dirty="0"/>
              <a:t> </a:t>
            </a:r>
            <a:r>
              <a:rPr lang="en-US" dirty="0"/>
              <a:t>A., </a:t>
            </a:r>
            <a:r>
              <a:rPr lang="en-US" dirty="0" err="1"/>
              <a:t>Egorov</a:t>
            </a:r>
            <a:r>
              <a:rPr lang="en-US" dirty="0"/>
              <a:t> A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E423C-5D71-4D36-9173-6D422EC4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1672" r="2285" b="462"/>
          <a:stretch/>
        </p:blipFill>
        <p:spPr>
          <a:xfrm>
            <a:off x="2649746" y="1454707"/>
            <a:ext cx="6892508" cy="4049198"/>
          </a:xfrm>
          <a:prstGeom prst="rect">
            <a:avLst/>
          </a:prstGeom>
          <a:ln w="76200" cap="sq">
            <a:solidFill>
              <a:srgbClr val="000000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94A8F11-5AF9-4405-966E-2A35B2CED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628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8"/>
          <a:stretch/>
        </p:blipFill>
        <p:spPr bwMode="auto">
          <a:xfrm>
            <a:off x="5636541" y="2548145"/>
            <a:ext cx="803307" cy="776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A17352-6ACD-4688-B54C-3A32DA4AE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492"/>
                    </a14:imgEffect>
                    <a14:imgEffect>
                      <a14:brightnessContrast bright="20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0" t="22462" r="25115" b="24536"/>
          <a:stretch/>
        </p:blipFill>
        <p:spPr bwMode="auto">
          <a:xfrm>
            <a:off x="5636541" y="1525287"/>
            <a:ext cx="803307" cy="851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8F15144-20A6-494F-90F1-302D83B32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9884"/>
                    </a14:imgEffect>
                    <a14:imgEffect>
                      <a14:brightnessContrast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3" t="9457" r="40356" b="38469"/>
          <a:stretch/>
        </p:blipFill>
        <p:spPr bwMode="auto">
          <a:xfrm>
            <a:off x="4275065" y="1785241"/>
            <a:ext cx="1004264" cy="955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B2F6C0C-351A-47A5-94EA-81A9F03E7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868"/>
                    </a14:imgEffect>
                    <a14:imgEffect>
                      <a14:saturation sat="61000"/>
                    </a14:imgEffect>
                    <a14:imgEffect>
                      <a14:brightnessContrast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7" t="23684" r="9050" b="11780"/>
          <a:stretch/>
        </p:blipFill>
        <p:spPr bwMode="auto">
          <a:xfrm>
            <a:off x="6797060" y="1754169"/>
            <a:ext cx="994462" cy="955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2707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97896-75B7-4BA0-815A-6A80E717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51751"/>
          </a:xfrm>
        </p:spPr>
        <p:txBody>
          <a:bodyPr/>
          <a:lstStyle/>
          <a:p>
            <a:pPr algn="ctr"/>
            <a:r>
              <a:rPr lang="en-US" dirty="0"/>
              <a:t>An aircraft selection</a:t>
            </a: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302C6D9D-04EA-4D19-8385-29DFB1DA58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794009"/>
              </p:ext>
            </p:extLst>
          </p:nvPr>
        </p:nvGraphicFramePr>
        <p:xfrm>
          <a:off x="392097" y="1047565"/>
          <a:ext cx="11407806" cy="5486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7615">
                  <a:extLst>
                    <a:ext uri="{9D8B030D-6E8A-4147-A177-3AD203B41FA5}">
                      <a16:colId xmlns:a16="http://schemas.microsoft.com/office/drawing/2014/main" val="1598387452"/>
                    </a:ext>
                  </a:extLst>
                </a:gridCol>
                <a:gridCol w="2779010">
                  <a:extLst>
                    <a:ext uri="{9D8B030D-6E8A-4147-A177-3AD203B41FA5}">
                      <a16:colId xmlns:a16="http://schemas.microsoft.com/office/drawing/2014/main" val="288105083"/>
                    </a:ext>
                  </a:extLst>
                </a:gridCol>
                <a:gridCol w="2258278">
                  <a:extLst>
                    <a:ext uri="{9D8B030D-6E8A-4147-A177-3AD203B41FA5}">
                      <a16:colId xmlns:a16="http://schemas.microsoft.com/office/drawing/2014/main" val="2245349132"/>
                    </a:ext>
                  </a:extLst>
                </a:gridCol>
                <a:gridCol w="2048938">
                  <a:extLst>
                    <a:ext uri="{9D8B030D-6E8A-4147-A177-3AD203B41FA5}">
                      <a16:colId xmlns:a16="http://schemas.microsoft.com/office/drawing/2014/main" val="1709699492"/>
                    </a:ext>
                  </a:extLst>
                </a:gridCol>
                <a:gridCol w="2153965">
                  <a:extLst>
                    <a:ext uri="{9D8B030D-6E8A-4147-A177-3AD203B41FA5}">
                      <a16:colId xmlns:a16="http://schemas.microsoft.com/office/drawing/2014/main" val="3279531609"/>
                    </a:ext>
                  </a:extLst>
                </a:gridCol>
              </a:tblGrid>
              <a:tr h="66726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Aircraft model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lt1"/>
                          </a:solidFill>
                          <a:effectLst/>
                        </a:rPr>
                        <a:t>BOMBARDIER GLOBAL 5500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lt1"/>
                          </a:solidFill>
                        </a:rPr>
                        <a:t>DASSAULT FALCON 6X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lt1"/>
                          </a:solidFill>
                        </a:rPr>
                        <a:t>GULFSTREAM V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BUSINESS JET G800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469665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Cruising speed</a:t>
                      </a:r>
                      <a:r>
                        <a:rPr lang="ru-RU" b="1" dirty="0"/>
                        <a:t>, </a:t>
                      </a:r>
                      <a:r>
                        <a:rPr lang="en-US" b="1" dirty="0"/>
                        <a:t>km/h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590193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Flight range, m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10 556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10 186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11 903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14 816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762957"/>
                  </a:ext>
                </a:extLst>
              </a:tr>
              <a:tr h="95323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Maximum number of passengers (optimal)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16 (8)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18 (16)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19 (14)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19 (13)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469807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Aircraft length, m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25.68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192143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Aircraft height, m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779095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Wingspan, m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25.94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28.50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31.39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503258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Cabin length, m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14.27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238913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Interior width, m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641584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Cabin height, m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630988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Price</a:t>
                      </a:r>
                      <a:r>
                        <a:rPr lang="ru-RU" b="1" dirty="0"/>
                        <a:t>, </a:t>
                      </a:r>
                      <a:r>
                        <a:rPr lang="en-US" b="1" dirty="0"/>
                        <a:t>$m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71.5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044516"/>
                  </a:ext>
                </a:extLst>
              </a:tr>
              <a:tr h="3865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Manufacturer country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Canada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France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05344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ED57D8-E0E7-4A41-A500-43421F83639B}"/>
              </a:ext>
            </a:extLst>
          </p:cNvPr>
          <p:cNvSpPr/>
          <p:nvPr/>
        </p:nvSpPr>
        <p:spPr>
          <a:xfrm>
            <a:off x="392097" y="1047565"/>
            <a:ext cx="11407806" cy="5486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A75D9A3-AE4F-4FDA-8E65-72514E744B0B}"/>
              </a:ext>
            </a:extLst>
          </p:cNvPr>
          <p:cNvSpPr/>
          <p:nvPr/>
        </p:nvSpPr>
        <p:spPr>
          <a:xfrm>
            <a:off x="5308846" y="1047565"/>
            <a:ext cx="2334828" cy="666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73402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1C165-2515-4E8A-8956-45C50111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56"/>
            <a:ext cx="12192000" cy="1225118"/>
          </a:xfrm>
        </p:spPr>
        <p:txBody>
          <a:bodyPr/>
          <a:lstStyle/>
          <a:p>
            <a:pPr algn="ctr"/>
            <a:r>
              <a:rPr lang="en-US" dirty="0"/>
              <a:t>DASSAULT FALCON 6X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E3CAAA-E4A7-4C59-A330-C220CE3CD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83" y="1555397"/>
            <a:ext cx="4330778" cy="5042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en-US" dirty="0"/>
              <a:t>The appearance of the aircraft</a:t>
            </a:r>
            <a:endParaRPr lang="ru-RU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AE20195E-55FD-4FB9-B0FE-106B24A530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1F9C5B2-2B27-454C-8AC1-4252E47E0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65" y="2391830"/>
            <a:ext cx="5151931" cy="3606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5EBE2E-AFC8-4A32-9051-7E2C53EB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0" y="2391830"/>
            <a:ext cx="5412408" cy="3606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07FFADA2-DDA0-495B-BC38-97A7F4E83243}"/>
              </a:ext>
            </a:extLst>
          </p:cNvPr>
          <p:cNvSpPr txBox="1">
            <a:spLocks/>
          </p:cNvSpPr>
          <p:nvPr/>
        </p:nvSpPr>
        <p:spPr>
          <a:xfrm>
            <a:off x="6311545" y="1555397"/>
            <a:ext cx="4724353" cy="50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en-US" dirty="0"/>
              <a:t>The interior view of the aircraft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26517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0F2472F0-35D6-449C-970B-F7DD591B15B6}"/>
              </a:ext>
            </a:extLst>
          </p:cNvPr>
          <p:cNvSpPr/>
          <p:nvPr/>
        </p:nvSpPr>
        <p:spPr>
          <a:xfrm rot="18055243">
            <a:off x="2575452" y="2730153"/>
            <a:ext cx="591845" cy="2572110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: вниз 31">
            <a:extLst>
              <a:ext uri="{FF2B5EF4-FFF2-40B4-BE49-F238E27FC236}">
                <a16:creationId xmlns:a16="http://schemas.microsoft.com/office/drawing/2014/main" id="{2D8E2FCA-7FB8-4EE9-BD37-933D3F26F549}"/>
              </a:ext>
            </a:extLst>
          </p:cNvPr>
          <p:cNvSpPr/>
          <p:nvPr/>
        </p:nvSpPr>
        <p:spPr>
          <a:xfrm rot="3584188">
            <a:off x="8807212" y="3183335"/>
            <a:ext cx="591845" cy="3065108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E77EF02-A1C5-4EA1-81C2-10F8421CDA7F}"/>
              </a:ext>
            </a:extLst>
          </p:cNvPr>
          <p:cNvSpPr/>
          <p:nvPr/>
        </p:nvSpPr>
        <p:spPr>
          <a:xfrm>
            <a:off x="405125" y="4781210"/>
            <a:ext cx="2843527" cy="1658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4C83A-5A1D-4700-9177-8BB16AFD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387"/>
            <a:ext cx="12192000" cy="1658198"/>
          </a:xfrm>
        </p:spPr>
        <p:txBody>
          <a:bodyPr/>
          <a:lstStyle/>
          <a:p>
            <a:pPr algn="ctr"/>
            <a:r>
              <a:rPr lang="en-US" dirty="0"/>
              <a:t>Severe injuries in the listed emergencies</a:t>
            </a: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0E932A0-8AF7-4E6C-BABF-02BCEB86DD01}"/>
              </a:ext>
            </a:extLst>
          </p:cNvPr>
          <p:cNvSpPr/>
          <p:nvPr/>
        </p:nvSpPr>
        <p:spPr>
          <a:xfrm>
            <a:off x="657606" y="1658198"/>
            <a:ext cx="2148396" cy="1012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54896-C745-43F7-B969-8AC977D70E9B}"/>
              </a:ext>
            </a:extLst>
          </p:cNvPr>
          <p:cNvSpPr txBox="1"/>
          <p:nvPr/>
        </p:nvSpPr>
        <p:spPr>
          <a:xfrm>
            <a:off x="974156" y="1929423"/>
            <a:ext cx="155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Forest fires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889EC82-4275-4C4E-86B7-FC439ABDAB7D}"/>
              </a:ext>
            </a:extLst>
          </p:cNvPr>
          <p:cNvSpPr/>
          <p:nvPr/>
        </p:nvSpPr>
        <p:spPr>
          <a:xfrm>
            <a:off x="9297329" y="1656795"/>
            <a:ext cx="2148396" cy="1012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90C49-AE4D-4F76-8158-C507ACB7BEB7}"/>
              </a:ext>
            </a:extLst>
          </p:cNvPr>
          <p:cNvSpPr txBox="1"/>
          <p:nvPr/>
        </p:nvSpPr>
        <p:spPr>
          <a:xfrm>
            <a:off x="9889086" y="1919142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Floods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3CF5CD5-41AA-4829-89FC-051040DFA8CA}"/>
              </a:ext>
            </a:extLst>
          </p:cNvPr>
          <p:cNvSpPr/>
          <p:nvPr/>
        </p:nvSpPr>
        <p:spPr>
          <a:xfrm>
            <a:off x="4804018" y="1658198"/>
            <a:ext cx="2148396" cy="10120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A331B-599C-4D6E-831A-17526F196857}"/>
              </a:ext>
            </a:extLst>
          </p:cNvPr>
          <p:cNvSpPr txBox="1"/>
          <p:nvPr/>
        </p:nvSpPr>
        <p:spPr>
          <a:xfrm>
            <a:off x="5053751" y="1914661"/>
            <a:ext cx="17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Earthquakes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AED125-BD26-4CDA-89B7-6A85C666868C}"/>
              </a:ext>
            </a:extLst>
          </p:cNvPr>
          <p:cNvSpPr/>
          <p:nvPr/>
        </p:nvSpPr>
        <p:spPr>
          <a:xfrm>
            <a:off x="4149472" y="4305654"/>
            <a:ext cx="3518888" cy="21356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032E4-F2E3-444D-B654-E668C95F3924}"/>
              </a:ext>
            </a:extLst>
          </p:cNvPr>
          <p:cNvSpPr txBox="1"/>
          <p:nvPr/>
        </p:nvSpPr>
        <p:spPr>
          <a:xfrm>
            <a:off x="4166760" y="4392370"/>
            <a:ext cx="35188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F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ractures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bruises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B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leeding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H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ead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spine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njuries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;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oss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consciousness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R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espiratory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arrest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89D4D34E-9DB7-4608-BC18-79F5C9A0CC6D}"/>
              </a:ext>
            </a:extLst>
          </p:cNvPr>
          <p:cNvSpPr/>
          <p:nvPr/>
        </p:nvSpPr>
        <p:spPr>
          <a:xfrm>
            <a:off x="5582292" y="2752078"/>
            <a:ext cx="591845" cy="1435670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453BFF76-5A0F-40BA-9669-7130E8E0DE0C}"/>
              </a:ext>
            </a:extLst>
          </p:cNvPr>
          <p:cNvSpPr/>
          <p:nvPr/>
        </p:nvSpPr>
        <p:spPr>
          <a:xfrm>
            <a:off x="1435881" y="2765980"/>
            <a:ext cx="591845" cy="1921430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30970EC3-F7F9-4590-A9D5-8792C03FB681}"/>
              </a:ext>
            </a:extLst>
          </p:cNvPr>
          <p:cNvSpPr/>
          <p:nvPr/>
        </p:nvSpPr>
        <p:spPr>
          <a:xfrm>
            <a:off x="10131639" y="2877894"/>
            <a:ext cx="591845" cy="2753462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845F4D-B1B4-4070-AE09-A1416B9A1DA1}"/>
              </a:ext>
            </a:extLst>
          </p:cNvPr>
          <p:cNvSpPr txBox="1"/>
          <p:nvPr/>
        </p:nvSpPr>
        <p:spPr>
          <a:xfrm>
            <a:off x="461893" y="4827406"/>
            <a:ext cx="2701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B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urns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O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verheating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C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arbon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monoxide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10000"/>
                  </a:schemeClr>
                </a:solidFill>
              </a:rPr>
              <a:t>poisoning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C6B657A-0406-4D08-BF63-AB2F0CDACF3E}"/>
              </a:ext>
            </a:extLst>
          </p:cNvPr>
          <p:cNvSpPr/>
          <p:nvPr/>
        </p:nvSpPr>
        <p:spPr>
          <a:xfrm>
            <a:off x="8879149" y="5791219"/>
            <a:ext cx="3096827" cy="6501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19CE73-6DAE-40EA-89EE-D98EEC22171F}"/>
              </a:ext>
            </a:extLst>
          </p:cNvPr>
          <p:cNvSpPr txBox="1"/>
          <p:nvPr/>
        </p:nvSpPr>
        <p:spPr>
          <a:xfrm>
            <a:off x="8879150" y="5861763"/>
            <a:ext cx="3018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Repeated drowning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AC52727-500D-4C06-8F17-25E8C3A3B7CA}"/>
              </a:ext>
            </a:extLst>
          </p:cNvPr>
          <p:cNvSpPr/>
          <p:nvPr/>
        </p:nvSpPr>
        <p:spPr>
          <a:xfrm>
            <a:off x="7121090" y="3218086"/>
            <a:ext cx="2344915" cy="647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38A507-92BC-447D-A32B-CB98A4D369E5}"/>
              </a:ext>
            </a:extLst>
          </p:cNvPr>
          <p:cNvSpPr txBox="1"/>
          <p:nvPr/>
        </p:nvSpPr>
        <p:spPr>
          <a:xfrm>
            <a:off x="7121090" y="3284664"/>
            <a:ext cx="284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Hypothermia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E45B7F89-2181-4FEB-AAB5-88C3FE47B034}"/>
              </a:ext>
            </a:extLst>
          </p:cNvPr>
          <p:cNvSpPr/>
          <p:nvPr/>
        </p:nvSpPr>
        <p:spPr>
          <a:xfrm rot="19222640">
            <a:off x="6810180" y="2439534"/>
            <a:ext cx="591845" cy="769301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848E0283-1252-4E8E-9D38-6DEF8EE6331D}"/>
              </a:ext>
            </a:extLst>
          </p:cNvPr>
          <p:cNvSpPr/>
          <p:nvPr/>
        </p:nvSpPr>
        <p:spPr>
          <a:xfrm rot="1876860">
            <a:off x="9034446" y="2549337"/>
            <a:ext cx="591845" cy="618454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228346-CBAD-4268-B1EA-4D0F4C141A30}"/>
              </a:ext>
            </a:extLst>
          </p:cNvPr>
          <p:cNvSpPr/>
          <p:nvPr/>
        </p:nvSpPr>
        <p:spPr>
          <a:xfrm>
            <a:off x="1826888" y="3382295"/>
            <a:ext cx="102221" cy="204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2469CED-3737-4E65-B6C1-3C5ED4AD6AA8}"/>
              </a:ext>
            </a:extLst>
          </p:cNvPr>
          <p:cNvSpPr/>
          <p:nvPr/>
        </p:nvSpPr>
        <p:spPr>
          <a:xfrm rot="17884499">
            <a:off x="1769157" y="3222493"/>
            <a:ext cx="137129" cy="204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9ECD231-8F90-4D64-B858-7B168D0C4D94}"/>
              </a:ext>
            </a:extLst>
          </p:cNvPr>
          <p:cNvSpPr/>
          <p:nvPr/>
        </p:nvSpPr>
        <p:spPr>
          <a:xfrm>
            <a:off x="10220330" y="3983563"/>
            <a:ext cx="102221" cy="204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78B5DB0-BC75-4193-A3AA-E6536151E9E5}"/>
              </a:ext>
            </a:extLst>
          </p:cNvPr>
          <p:cNvSpPr/>
          <p:nvPr/>
        </p:nvSpPr>
        <p:spPr>
          <a:xfrm rot="3532900">
            <a:off x="10202874" y="3857789"/>
            <a:ext cx="137129" cy="2041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41234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38DA1-3214-474F-A737-77E80C86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61440"/>
          </a:xfrm>
        </p:spPr>
        <p:txBody>
          <a:bodyPr/>
          <a:lstStyle/>
          <a:p>
            <a:pPr algn="ctr"/>
            <a:r>
              <a:rPr lang="en-US" dirty="0"/>
              <a:t>Layout of the aircraft cabin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992BD8-76A5-468C-91A1-F512EFB6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6" y="6228079"/>
            <a:ext cx="10753725" cy="54864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 </a:t>
            </a:r>
            <a:r>
              <a:rPr lang="en-US" dirty="0"/>
              <a:t>Weight</a:t>
            </a:r>
            <a:r>
              <a:rPr lang="ru-RU" dirty="0"/>
              <a:t>: 1140 </a:t>
            </a:r>
            <a:r>
              <a:rPr lang="en-US" dirty="0"/>
              <a:t>kg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542E1-B5DA-401C-8870-2303F083D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5" r="1169" b="3086"/>
          <a:stretch/>
        </p:blipFill>
        <p:spPr>
          <a:xfrm>
            <a:off x="493776" y="1361440"/>
            <a:ext cx="11271504" cy="450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5973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8D134-F936-422E-AD88-26E45DE7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9408"/>
          </a:xfrm>
        </p:spPr>
        <p:txBody>
          <a:bodyPr/>
          <a:lstStyle/>
          <a:p>
            <a:pPr algn="ctr"/>
            <a:r>
              <a:rPr lang="en-US" dirty="0"/>
              <a:t>A system for reducing flight loads</a:t>
            </a:r>
            <a:endParaRPr lang="ru-RU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F37F9ED-D173-4B77-B401-65A661E5B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135504"/>
              </p:ext>
            </p:extLst>
          </p:nvPr>
        </p:nvGraphicFramePr>
        <p:xfrm>
          <a:off x="589280" y="1198880"/>
          <a:ext cx="11003280" cy="2671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60">
                  <a:extLst>
                    <a:ext uri="{9D8B030D-6E8A-4147-A177-3AD203B41FA5}">
                      <a16:colId xmlns:a16="http://schemas.microsoft.com/office/drawing/2014/main" val="2446285506"/>
                    </a:ext>
                  </a:extLst>
                </a:gridCol>
                <a:gridCol w="3667760">
                  <a:extLst>
                    <a:ext uri="{9D8B030D-6E8A-4147-A177-3AD203B41FA5}">
                      <a16:colId xmlns:a16="http://schemas.microsoft.com/office/drawing/2014/main" val="3901770844"/>
                    </a:ext>
                  </a:extLst>
                </a:gridCol>
                <a:gridCol w="3667760">
                  <a:extLst>
                    <a:ext uri="{9D8B030D-6E8A-4147-A177-3AD203B41FA5}">
                      <a16:colId xmlns:a16="http://schemas.microsoft.com/office/drawing/2014/main" val="1609625820"/>
                    </a:ext>
                  </a:extLst>
                </a:gridCol>
              </a:tblGrid>
              <a:tr h="695906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i="0" u="none" dirty="0"/>
                        <a:t>REQUIREMENTS</a:t>
                      </a:r>
                      <a:endParaRPr lang="ru-RU" b="1" i="0" u="none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019634"/>
                  </a:ext>
                </a:extLst>
              </a:tr>
              <a:tr h="62339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maneuvers</a:t>
                      </a:r>
                      <a:endParaRPr lang="ru-RU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construction</a:t>
                      </a:r>
                      <a:endParaRPr lang="ru-RU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materials</a:t>
                      </a:r>
                      <a:endParaRPr lang="ru-RU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69242"/>
                  </a:ext>
                </a:extLst>
              </a:tr>
              <a:tr h="72042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smooth ascent and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of automation during shaking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of porous media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416012"/>
                  </a:ext>
                </a:extLst>
              </a:tr>
              <a:tr h="63205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smooth descent to the ground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Changing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geometry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of suspended liquids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674323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044A6F4B-75B5-4C92-811B-615186E70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3"/>
          <a:stretch/>
        </p:blipFill>
        <p:spPr bwMode="auto">
          <a:xfrm>
            <a:off x="1361612" y="3870663"/>
            <a:ext cx="2043606" cy="184470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A644609-8469-4FC3-A559-3D76D626D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32" y="4114132"/>
            <a:ext cx="1765479" cy="170457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B6FDC5C-9895-4E61-BFBE-1574ACA4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374" y="4280834"/>
            <a:ext cx="2158065" cy="215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C709A4C-3084-4F5D-981F-7E05E19CE50B}"/>
              </a:ext>
            </a:extLst>
          </p:cNvPr>
          <p:cNvSpPr/>
          <p:nvPr/>
        </p:nvSpPr>
        <p:spPr>
          <a:xfrm>
            <a:off x="589279" y="1198880"/>
            <a:ext cx="11003281" cy="52400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6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4300D8D-524F-48B4-9C2E-811DADA0C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4193" r="3098" b="209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5FDC5-2D62-4FAA-97A8-78B0A5E4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67"/>
            <a:ext cx="10546672" cy="1658198"/>
          </a:xfrm>
          <a:ln>
            <a:noFill/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8800" b="1" spc="0" dirty="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Thanks for attention!</a:t>
            </a:r>
            <a:endParaRPr lang="ru-RU" sz="8800" b="1" spc="0" dirty="0">
              <a:ln w="22225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5E3425-C986-4027-8E05-1E9FFD06CA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49" r="23333" b="1354"/>
          <a:stretch/>
        </p:blipFill>
        <p:spPr bwMode="auto">
          <a:xfrm>
            <a:off x="9896205" y="4527611"/>
            <a:ext cx="2119046" cy="21859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4C5DB65-5EDC-4A29-818E-D6EDF7585C46}"/>
              </a:ext>
            </a:extLst>
          </p:cNvPr>
          <p:cNvSpPr/>
          <p:nvPr/>
        </p:nvSpPr>
        <p:spPr>
          <a:xfrm>
            <a:off x="-30480" y="-9525"/>
            <a:ext cx="12192000" cy="685799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85680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Метрополия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Метрополия</Template>
  <TotalTime>333</TotalTime>
  <Words>257</Words>
  <Application>Microsoft Office PowerPoint</Application>
  <PresentationFormat>Широкоэкранный</PresentationFormat>
  <Paragraphs>95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Calibri Light</vt:lpstr>
      <vt:lpstr>Метрополия</vt:lpstr>
      <vt:lpstr>It’s difficult</vt:lpstr>
      <vt:lpstr>An aircraft selection</vt:lpstr>
      <vt:lpstr>DASSAULT FALCON 6X</vt:lpstr>
      <vt:lpstr>Severe injuries in the listed emergencies</vt:lpstr>
      <vt:lpstr>Layout of the aircraft cabin</vt:lpstr>
      <vt:lpstr>A system for reducing flight loads</vt:lpstr>
      <vt:lpstr>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difficult</dc:title>
  <dc:creator>Анастасия Махеева</dc:creator>
  <cp:lastModifiedBy>Анастасия Махеева</cp:lastModifiedBy>
  <cp:revision>63</cp:revision>
  <dcterms:created xsi:type="dcterms:W3CDTF">2021-12-07T10:30:26Z</dcterms:created>
  <dcterms:modified xsi:type="dcterms:W3CDTF">2021-12-08T06:34:30Z</dcterms:modified>
</cp:coreProperties>
</file>